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645" r:id="rId2"/>
    <p:sldId id="659" r:id="rId3"/>
    <p:sldId id="660" r:id="rId4"/>
    <p:sldId id="661" r:id="rId5"/>
    <p:sldId id="662" r:id="rId6"/>
    <p:sldId id="663" r:id="rId7"/>
    <p:sldId id="664" r:id="rId8"/>
    <p:sldId id="665" r:id="rId9"/>
    <p:sldId id="666" r:id="rId10"/>
    <p:sldId id="667" r:id="rId11"/>
    <p:sldId id="668" r:id="rId12"/>
    <p:sldId id="669" r:id="rId13"/>
    <p:sldId id="670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96" r:id="rId23"/>
    <p:sldId id="679" r:id="rId24"/>
    <p:sldId id="705" r:id="rId25"/>
    <p:sldId id="680" r:id="rId26"/>
    <p:sldId id="681" r:id="rId27"/>
    <p:sldId id="682" r:id="rId28"/>
    <p:sldId id="683" r:id="rId29"/>
    <p:sldId id="684" r:id="rId30"/>
    <p:sldId id="685" r:id="rId31"/>
    <p:sldId id="686" r:id="rId32"/>
    <p:sldId id="687" r:id="rId33"/>
    <p:sldId id="688" r:id="rId34"/>
    <p:sldId id="689" r:id="rId35"/>
    <p:sldId id="690" r:id="rId36"/>
    <p:sldId id="691" r:id="rId37"/>
    <p:sldId id="692" r:id="rId38"/>
    <p:sldId id="693" r:id="rId39"/>
    <p:sldId id="694" r:id="rId40"/>
    <p:sldId id="695" r:id="rId41"/>
    <p:sldId id="706" r:id="rId42"/>
    <p:sldId id="707" r:id="rId43"/>
    <p:sldId id="708" r:id="rId44"/>
    <p:sldId id="710" r:id="rId45"/>
    <p:sldId id="709" r:id="rId46"/>
    <p:sldId id="697" r:id="rId47"/>
    <p:sldId id="699" r:id="rId48"/>
    <p:sldId id="700" r:id="rId49"/>
    <p:sldId id="701" r:id="rId50"/>
    <p:sldId id="704" r:id="rId51"/>
    <p:sldId id="703" r:id="rId52"/>
    <p:sldId id="711" r:id="rId53"/>
    <p:sldId id="712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4" autoAdjust="0"/>
    <p:restoredTop sz="94523" autoAdjust="0"/>
  </p:normalViewPr>
  <p:slideViewPr>
    <p:cSldViewPr>
      <p:cViewPr>
        <p:scale>
          <a:sx n="115" d="100"/>
          <a:sy n="115" d="100"/>
        </p:scale>
        <p:origin x="824" y="6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May 20,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Relationship Id="rId3" Type="http://schemas.openxmlformats.org/officeDocument/2006/relationships/image" Target="../media/image10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39102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Course Contents</a:t>
            </a:r>
            <a:endParaRPr lang="en-US" altLang="ko-KR" sz="4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521314"/>
            <a:ext cx="7042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/>
              <a:t>Sungjoon Choi</a:t>
            </a:r>
          </a:p>
          <a:p>
            <a:pPr algn="ctr"/>
            <a:r>
              <a:rPr lang="en-US" altLang="ko-KR" sz="2000" b="1" dirty="0" smtClean="0"/>
              <a:t>(sungjoon.choi@cpslab.snu.ac.kr)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Detection Methods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53" y="3645024"/>
            <a:ext cx="3225040" cy="225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06" y="1146968"/>
            <a:ext cx="3039734" cy="18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084" y="1124744"/>
            <a:ext cx="3305324" cy="175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45321" y="2924944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R-CNN</a:t>
            </a:r>
            <a:endParaRPr lang="ko-KR" altLang="en-US" sz="24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5910192" y="2940584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SPP net</a:t>
            </a:r>
            <a:endParaRPr lang="ko-KR" altLang="en-US" sz="24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155143" y="5847655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 R-CNN</a:t>
            </a:r>
            <a:endParaRPr lang="ko-KR" altLang="en-US" sz="2400" dirty="0" smtClean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840" y="3554533"/>
            <a:ext cx="3327090" cy="221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316579" y="5847655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Faster R-CNN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8113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 - LSTM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Picture 2" descr="C:\Users\CPSLAB\Desktop\LSTM3-chai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6" r="34203"/>
          <a:stretch/>
        </p:blipFill>
        <p:spPr bwMode="auto">
          <a:xfrm>
            <a:off x="1938412" y="1193180"/>
            <a:ext cx="4514304" cy="497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3"/>
          <p:cNvSpPr txBox="1">
            <a:spLocks/>
          </p:cNvSpPr>
          <p:nvPr/>
        </p:nvSpPr>
        <p:spPr>
          <a:xfrm>
            <a:off x="3505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7653" y="2829797"/>
            <a:ext cx="176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31988" y="4352404"/>
            <a:ext cx="209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7312" y="2524834"/>
            <a:ext cx="1630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Forget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9566" y="3318892"/>
            <a:ext cx="1486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Input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138" y="3585716"/>
            <a:ext cx="1703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Output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7294" y="2842224"/>
            <a:ext cx="257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7155" y="4377803"/>
            <a:ext cx="2904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4200" y="5614640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Input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12160" y="126876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Output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2338" y="5805264"/>
            <a:ext cx="3556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mtClean="0">
                <a:solidFill>
                  <a:srgbClr val="0070C0"/>
                </a:solidFill>
              </a:rPr>
              <a:t>Output = Hidden state</a:t>
            </a:r>
            <a:endParaRPr kumimoji="1" lang="ko-KR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19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Visual Q&amp;A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340768"/>
            <a:ext cx="8496300" cy="4548456"/>
          </a:xfrm>
        </p:spPr>
      </p:pic>
    </p:spTree>
    <p:extLst>
      <p:ext uri="{BB962C8B-B14F-4D97-AF65-F5344CB8AC3E}">
        <p14:creationId xmlns:p14="http://schemas.microsoft.com/office/powerpoint/2010/main" val="14400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Super Resolution (optional)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t="10101" r="10625" b="9050"/>
          <a:stretch/>
        </p:blipFill>
        <p:spPr>
          <a:xfrm>
            <a:off x="899592" y="908720"/>
            <a:ext cx="7272808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9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Reinforcement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4851" r="16926" b="39500"/>
          <a:stretch/>
        </p:blipFill>
        <p:spPr>
          <a:xfrm>
            <a:off x="1259632" y="1700808"/>
            <a:ext cx="655272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4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Sequence Generation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57672"/>
            <a:ext cx="83629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54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Word Embedding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59"/>
            <a:ext cx="9144000" cy="40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Image Captioning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8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060848"/>
            <a:ext cx="8496300" cy="32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6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Hangul-RNN (optional)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32917"/>
            <a:ext cx="8496300" cy="48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Network &amp; Analyses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4217392" cy="3554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7994" y="1842318"/>
            <a:ext cx="3097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reduction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047994" y="2527000"/>
            <a:ext cx="1872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Convolution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047994" y="3211682"/>
            <a:ext cx="3622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</a:t>
            </a:r>
            <a:r>
              <a:rPr kumimoji="1" lang="en-US" altLang="ko-KR" sz="2400" dirty="0" err="1" smtClean="0"/>
              <a:t>increasement</a:t>
            </a:r>
            <a:endParaRPr kumimoji="1" lang="ko-KR" altLang="en-US" sz="24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349" y="2230357"/>
            <a:ext cx="5620962" cy="369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Convolutional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Picture 5" descr="C:\Users\CPSLAB\Desktop\새 파일 5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5" t="11119" r="8726"/>
          <a:stretch/>
        </p:blipFill>
        <p:spPr bwMode="auto">
          <a:xfrm>
            <a:off x="2267744" y="1586409"/>
            <a:ext cx="4501602" cy="251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5408" y="1124744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AlexNet</a:t>
            </a:r>
            <a:endParaRPr kumimoji="1" lang="ko-KR" altLang="en-US" sz="24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1331640" y="4669073"/>
            <a:ext cx="6679566" cy="177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2809" y="4293096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 smtClean="0"/>
              <a:t>GoogleLeNet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059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Neural Style (optional)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72000" y="1268760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Understanding Deep Image Representations by Inverting </a:t>
            </a:r>
            <a:r>
              <a:rPr lang="en-US" altLang="ko-KR" dirty="0" smtClean="0"/>
              <a:t>Them</a:t>
            </a:r>
          </a:p>
          <a:p>
            <a:r>
              <a:rPr lang="en-US" altLang="ko-KR" b="1" dirty="0" smtClean="0"/>
              <a:t>CVPR2015</a:t>
            </a:r>
            <a:endParaRPr lang="en-US" altLang="ko-KR" b="1" dirty="0"/>
          </a:p>
        </p:txBody>
      </p:sp>
      <p:sp>
        <p:nvSpPr>
          <p:cNvPr id="6" name="직사각형 5"/>
          <p:cNvSpPr/>
          <p:nvPr/>
        </p:nvSpPr>
        <p:spPr>
          <a:xfrm>
            <a:off x="611560" y="1268760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Texture Synthesis Using Convolutional Neural Networks </a:t>
            </a:r>
          </a:p>
          <a:p>
            <a:r>
              <a:rPr lang="en-US" altLang="ko-KR" b="1" dirty="0"/>
              <a:t>NIPS2015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49" y="2515756"/>
            <a:ext cx="38671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6" y="2313811"/>
            <a:ext cx="3451606" cy="3635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images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6980850" cy="389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25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Generative Adversarial Networks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6" y="1268760"/>
            <a:ext cx="4157246" cy="24347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21" y="1052736"/>
            <a:ext cx="3754919" cy="28668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44" y="3935091"/>
            <a:ext cx="7236296" cy="22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1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49" y="1105020"/>
            <a:ext cx="7959012" cy="53534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75658" y="1052736"/>
            <a:ext cx="7165910" cy="545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568" y="1177732"/>
            <a:ext cx="4838621" cy="5280771"/>
          </a:xfrm>
          <a:prstGeom prst="rect">
            <a:avLst/>
          </a:prstGeom>
        </p:spPr>
      </p:pic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8575200" cy="654032"/>
          </a:xfrm>
        </p:spPr>
        <p:txBody>
          <a:bodyPr/>
          <a:lstStyle/>
          <a:p>
            <a:r>
              <a:rPr kumimoji="1" lang="en-US" altLang="ko-KR" dirty="0" smtClean="0"/>
              <a:t>GAN Series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11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Series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93757"/>
            <a:ext cx="8496300" cy="471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8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+ Alpha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9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5400" dirty="0" smtClean="0">
                <a:solidFill>
                  <a:srgbClr val="FF0000"/>
                </a:solidFill>
              </a:rPr>
              <a:t>Codes</a:t>
            </a:r>
            <a:r>
              <a:rPr lang="en-US" altLang="ko-KR" sz="5400" dirty="0" smtClean="0"/>
              <a:t> provided</a:t>
            </a:r>
            <a:r>
              <a:rPr lang="en-US" altLang="ko-KR" sz="5400" dirty="0">
                <a:solidFill>
                  <a:srgbClr val="C00000"/>
                </a:solidFill>
              </a:rPr>
              <a:t/>
            </a:r>
            <a:br>
              <a:rPr lang="en-US" altLang="ko-KR" sz="5400" dirty="0">
                <a:solidFill>
                  <a:srgbClr val="C00000"/>
                </a:solidFill>
              </a:rPr>
            </a:br>
            <a:r>
              <a:rPr lang="en-US" altLang="ko-KR" sz="5400" dirty="0" smtClean="0"/>
              <a:t>in this course 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02535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Python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96752"/>
            <a:ext cx="6182072" cy="21027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044" y="1956048"/>
            <a:ext cx="6015044" cy="15449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084" y="2164078"/>
            <a:ext cx="5097735" cy="417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Using MNIST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109" y="1119188"/>
            <a:ext cx="6131782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0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Image Handling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16" y="1518097"/>
            <a:ext cx="6213600" cy="45399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981267"/>
            <a:ext cx="5400016" cy="52744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362" y="185055"/>
            <a:ext cx="3024336" cy="64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3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TensorFlow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15816" y="1772816"/>
            <a:ext cx="3312368" cy="43204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4578" y="1268760"/>
            <a:ext cx="5036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Computational Graph (TensorFlow)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939674" y="4416935"/>
            <a:ext cx="12862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Variable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7706" y="5155298"/>
            <a:ext cx="18501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PlaceHolder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789954" y="3652429"/>
            <a:ext cx="158569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Operation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191506" y="2935954"/>
            <a:ext cx="78258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Loss</a:t>
            </a:r>
            <a:endParaRPr kumimoji="1" lang="ko-KR" alt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806785" y="2204864"/>
            <a:ext cx="15520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Optimizer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6068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Algorithms behind AlphaGo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499" y="5000476"/>
            <a:ext cx="494511" cy="81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87" y="5062018"/>
            <a:ext cx="550617" cy="8152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46" y="5014948"/>
            <a:ext cx="612900" cy="817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21" y="5000476"/>
            <a:ext cx="589048" cy="817200"/>
          </a:xfrm>
          <a:prstGeom prst="rect">
            <a:avLst/>
          </a:prstGeom>
        </p:spPr>
      </p:pic>
      <p:cxnSp>
        <p:nvCxnSpPr>
          <p:cNvPr id="11" name="꺾인 연결선 18"/>
          <p:cNvCxnSpPr/>
          <p:nvPr/>
        </p:nvCxnSpPr>
        <p:spPr>
          <a:xfrm rot="5400000">
            <a:off x="7021550" y="5113471"/>
            <a:ext cx="12700" cy="1408410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43608" y="5407412"/>
            <a:ext cx="217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C000"/>
                </a:solidFill>
              </a:rPr>
              <a:t>SL Policy Network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3817" y="5302949"/>
            <a:ext cx="1411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Rollout net</a:t>
            </a:r>
          </a:p>
          <a:p>
            <a:r>
              <a:rPr lang="en-US" altLang="ko-KR" b="1" dirty="0" smtClean="0">
                <a:solidFill>
                  <a:srgbClr val="7030A0"/>
                </a:solidFill>
              </a:rPr>
              <a:t>Value net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92717" y="519918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R</a:t>
            </a:r>
            <a:r>
              <a:rPr lang="en-US" altLang="ko-KR" b="1" dirty="0" smtClean="0">
                <a:solidFill>
                  <a:srgbClr val="0000FF"/>
                </a:solidFill>
              </a:rPr>
              <a:t>L net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5" name="왼쪽 중괄호 4"/>
          <p:cNvSpPr/>
          <p:nvPr/>
        </p:nvSpPr>
        <p:spPr>
          <a:xfrm rot="16200000">
            <a:off x="2205436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중괄호 5"/>
          <p:cNvSpPr/>
          <p:nvPr/>
        </p:nvSpPr>
        <p:spPr>
          <a:xfrm rot="16200000">
            <a:off x="6320237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4" y="1268760"/>
            <a:ext cx="8298352" cy="36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Logistic Regression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198" y="1119188"/>
            <a:ext cx="6403603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4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Multi-Layer Perceptron (MLP)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946" y="1119188"/>
            <a:ext cx="6556107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Generating Own Datasets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805" y="1119188"/>
            <a:ext cx="5998389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9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Denoising Auto-Encoder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83"/>
          <a:stretch/>
        </p:blipFill>
        <p:spPr>
          <a:xfrm>
            <a:off x="323850" y="1640217"/>
            <a:ext cx="8496300" cy="42205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237" y="2528605"/>
            <a:ext cx="3049126" cy="29886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874" y="2528605"/>
            <a:ext cx="3049126" cy="29523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0" y="2528605"/>
            <a:ext cx="3049126" cy="29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9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Convolutional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116" y="1119188"/>
            <a:ext cx="4885767" cy="526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4942"/>
            <a:ext cx="9144000" cy="120811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9512" y="3717032"/>
            <a:ext cx="2088232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2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 (optional)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044281"/>
            <a:ext cx="6249778" cy="526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044281"/>
            <a:ext cx="6082050" cy="533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1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Tensor Board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507" y="1119188"/>
            <a:ext cx="7624985" cy="5262562"/>
          </a:xfrm>
          <a:prstGeom prst="rect">
            <a:avLst/>
          </a:prstGeom>
        </p:spPr>
      </p:pic>
      <p:pic>
        <p:nvPicPr>
          <p:cNvPr id="6" name="내용 개체 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749" y="1119188"/>
            <a:ext cx="3242501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Recurrent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119188"/>
            <a:ext cx="6962774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6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Word2vec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5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690" y="1119188"/>
            <a:ext cx="7826620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Char-RNN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518390"/>
            <a:ext cx="8496300" cy="44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0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Regularization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Picture 2" descr="http://cfile5.uf.tistory.com/image/2404DE3F53902B1C1394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6907568" cy="392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15616" y="5415607"/>
            <a:ext cx="5689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Main purpose is to avoid “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OverFitting</a:t>
            </a:r>
            <a:r>
              <a:rPr lang="en-US" altLang="ko-KR" sz="2400" dirty="0" smtClean="0">
                <a:latin typeface="+mn-ea"/>
              </a:rPr>
              <a:t>”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4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Neural style (optional)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667" y="1119188"/>
            <a:ext cx="5734665" cy="52625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19188"/>
            <a:ext cx="2456106" cy="5456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573" y="1119188"/>
            <a:ext cx="2477389" cy="54563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643" y="1130996"/>
            <a:ext cx="2454591" cy="54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950" y="1439069"/>
            <a:ext cx="5880100" cy="46228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DCGAN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607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142912"/>
            <a:ext cx="8496300" cy="321511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Mixture Density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750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059" y="1119188"/>
            <a:ext cx="4795881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Domain Adversarial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663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478" y="1119188"/>
            <a:ext cx="5303043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Variational</a:t>
            </a:r>
            <a:r>
              <a:rPr kumimoji="1" lang="en-US" altLang="ko-KR" dirty="0" smtClean="0"/>
              <a:t> </a:t>
            </a:r>
            <a:r>
              <a:rPr kumimoji="1" lang="en-US" altLang="ko-KR" dirty="0" err="1" smtClean="0"/>
              <a:t>Autoencoder</a:t>
            </a:r>
            <a:r>
              <a:rPr kumimoji="1" lang="en-US" altLang="ko-KR" dirty="0" smtClean="0"/>
              <a:t> (VAE)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15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632" y="1119188"/>
            <a:ext cx="5250736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Adversarial </a:t>
            </a:r>
            <a:r>
              <a:rPr kumimoji="1" lang="en-US" altLang="ko-KR" dirty="0" err="1" smtClean="0"/>
              <a:t>Variational</a:t>
            </a:r>
            <a:r>
              <a:rPr kumimoji="1" lang="en-US" altLang="ko-KR" dirty="0" smtClean="0"/>
              <a:t> Bayes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301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1475656"/>
            <a:ext cx="8229600" cy="3465512"/>
          </a:xfrm>
        </p:spPr>
        <p:txBody>
          <a:bodyPr>
            <a:noAutofit/>
          </a:bodyPr>
          <a:lstStyle/>
          <a:p>
            <a:pPr algn="ctr"/>
            <a:r>
              <a:rPr lang="en-US" altLang="ko-KR" sz="6600" dirty="0" smtClean="0">
                <a:solidFill>
                  <a:srgbClr val="A50021"/>
                </a:solidFill>
              </a:rPr>
              <a:t>Advanced </a:t>
            </a:r>
            <a:r>
              <a:rPr lang="en-US" altLang="ko-KR" sz="6600" dirty="0" smtClean="0"/>
              <a:t>Topics</a:t>
            </a:r>
            <a:br>
              <a:rPr lang="en-US" altLang="ko-KR" sz="6600" dirty="0" smtClean="0"/>
            </a:br>
            <a:r>
              <a:rPr lang="en-US" altLang="ko-KR" sz="2800" dirty="0" smtClean="0">
                <a:solidFill>
                  <a:srgbClr val="7030A0"/>
                </a:solidFill>
              </a:rPr>
              <a:t>This is optional and I would LOVE to discuss about this with YOU!</a:t>
            </a:r>
            <a:endParaRPr lang="ko-KR" altLang="en-US" sz="6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86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2016 </a:t>
            </a:r>
            <a:r>
              <a:rPr kumimoji="1" lang="en-US" altLang="ko-KR" dirty="0"/>
              <a:t>One-shot Learning with Memory-Augmented Neural </a:t>
            </a:r>
            <a:r>
              <a:rPr kumimoji="1" lang="en-US" altLang="ko-KR" dirty="0" smtClean="0"/>
              <a:t>Networks</a:t>
            </a:r>
          </a:p>
          <a:p>
            <a:r>
              <a:rPr kumimoji="1" lang="en-US" altLang="ko-KR" dirty="0"/>
              <a:t>2016 Matching Networks for One Shot </a:t>
            </a:r>
            <a:r>
              <a:rPr kumimoji="1" lang="en-US" altLang="ko-KR" dirty="0" smtClean="0"/>
              <a:t>Learning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One-Shot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540634"/>
            <a:ext cx="5760640" cy="382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0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2016 Domain Separation </a:t>
            </a:r>
            <a:r>
              <a:rPr kumimoji="1" lang="en-US" altLang="ko-KR" dirty="0" smtClean="0"/>
              <a:t>Networks</a:t>
            </a:r>
          </a:p>
          <a:p>
            <a:r>
              <a:rPr kumimoji="1" lang="en-US" altLang="ko-KR" dirty="0"/>
              <a:t>2016 Domain-Adversarial Training of Neural </a:t>
            </a:r>
            <a:r>
              <a:rPr kumimoji="1" lang="en-US" altLang="ko-KR" dirty="0" smtClean="0"/>
              <a:t>Networks</a:t>
            </a:r>
            <a:br>
              <a:rPr kumimoji="1" lang="en-US" altLang="ko-KR" dirty="0" smtClean="0"/>
            </a:b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Domain Adaptation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67" y="2276872"/>
            <a:ext cx="7776866" cy="364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3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2015 DEEP METRIC LEARNING USING TRIPLET NETWORK</a:t>
            </a:r>
          </a:p>
          <a:p>
            <a:r>
              <a:rPr kumimoji="1" lang="en-US" altLang="ko-KR" dirty="0" smtClean="0"/>
              <a:t>2016 </a:t>
            </a:r>
            <a:r>
              <a:rPr kumimoji="1" lang="en-US" altLang="ko-KR" dirty="0"/>
              <a:t>Deep Metric Learning via Lifted Structured Feature </a:t>
            </a:r>
            <a:r>
              <a:rPr kumimoji="1" lang="en-US" altLang="ko-KR" dirty="0" smtClean="0"/>
              <a:t>Embedding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Metric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88" y="2708920"/>
            <a:ext cx="4384252" cy="366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3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Optimization </a:t>
            </a:r>
            <a:r>
              <a:rPr kumimoji="1" lang="en-US" altLang="ko-KR" dirty="0" smtClean="0"/>
              <a:t>Methods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15107"/>
            <a:ext cx="4113248" cy="3184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40" y="1772816"/>
            <a:ext cx="4297040" cy="33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8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2016 Hybrid computing using a neural network with dynamic external memory</a:t>
            </a:r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Network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464" y="2564904"/>
            <a:ext cx="6048672" cy="324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2016 Learning without </a:t>
            </a:r>
            <a:r>
              <a:rPr kumimoji="1" lang="en-US" altLang="ko-KR" dirty="0" smtClean="0"/>
              <a:t>Forgetting</a:t>
            </a:r>
          </a:p>
          <a:p>
            <a:r>
              <a:rPr kumimoji="1" lang="en-US" altLang="ko-KR" dirty="0"/>
              <a:t>2016 Unsupervised Learning for Physical Interaction through Video Prediction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Other </a:t>
            </a:r>
            <a:r>
              <a:rPr kumimoji="1" lang="en-US" altLang="ko-KR" dirty="0" smtClean="0"/>
              <a:t>Interesting Papers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645" y="2579956"/>
            <a:ext cx="5878684" cy="394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7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Uncertainty in Neural Networks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776"/>
            <a:ext cx="9144000" cy="43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8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+ a Hell of a Lot More!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92" y="1423351"/>
            <a:ext cx="4890991" cy="4665347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10988" y="1124744"/>
            <a:ext cx="4417396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6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Restricted Boltzmann machine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340768"/>
            <a:ext cx="4852976" cy="39655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50" y="2060848"/>
            <a:ext cx="5607850" cy="420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4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Denoising </a:t>
            </a:r>
            <a:r>
              <a:rPr kumimoji="1" lang="en-US" altLang="ko-KR" dirty="0" smtClean="0"/>
              <a:t>Auto-Encoder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237" y="2024549"/>
            <a:ext cx="3049126" cy="29886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74" y="2024549"/>
            <a:ext cx="3049126" cy="29523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" y="2024549"/>
            <a:ext cx="3049126" cy="29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4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</a:t>
            </a:r>
            <a:r>
              <a:rPr kumimoji="1" lang="en-US" altLang="ko-KR" dirty="0" smtClean="0"/>
              <a:t>Segmentation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69" y="1556793"/>
            <a:ext cx="9036262" cy="43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Weakly-Supervised Localization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016" y="1119188"/>
            <a:ext cx="7605967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30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33015</TotalTime>
  <Words>351</Words>
  <Application>Microsoft Macintosh PowerPoint</Application>
  <PresentationFormat>화면 슬라이드 쇼(4:3)</PresentationFormat>
  <Paragraphs>149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9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Convolutional neural network</vt:lpstr>
      <vt:lpstr>Algorithms behind AlphaGo</vt:lpstr>
      <vt:lpstr>Regularization</vt:lpstr>
      <vt:lpstr>Optimization Methods</vt:lpstr>
      <vt:lpstr>Restricted Boltzmann machine</vt:lpstr>
      <vt:lpstr>Denoising Auto-Encoder</vt:lpstr>
      <vt:lpstr>Semantic Segmentation</vt:lpstr>
      <vt:lpstr>Weakly-Supervised Localization</vt:lpstr>
      <vt:lpstr>Detection Methods</vt:lpstr>
      <vt:lpstr>RNN - LSTM</vt:lpstr>
      <vt:lpstr>Visual Q&amp;A</vt:lpstr>
      <vt:lpstr>Super Resolution (optional)</vt:lpstr>
      <vt:lpstr>Deep Reinforcement Learning</vt:lpstr>
      <vt:lpstr>Sequence Generation</vt:lpstr>
      <vt:lpstr>Word Embedding</vt:lpstr>
      <vt:lpstr>Image Captioning</vt:lpstr>
      <vt:lpstr>Hangul-RNN (optional)</vt:lpstr>
      <vt:lpstr>Residual Network &amp; Analyses</vt:lpstr>
      <vt:lpstr>Neural Style (optional)</vt:lpstr>
      <vt:lpstr>Generative Adversarial Networks</vt:lpstr>
      <vt:lpstr>GAN Series</vt:lpstr>
      <vt:lpstr>GAN Series</vt:lpstr>
      <vt:lpstr>+ Alpha</vt:lpstr>
      <vt:lpstr>Codes provided in this course </vt:lpstr>
      <vt:lpstr>Basic Python</vt:lpstr>
      <vt:lpstr>Using MNIST</vt:lpstr>
      <vt:lpstr>Basic Image Handling</vt:lpstr>
      <vt:lpstr>Basic TensorFlow</vt:lpstr>
      <vt:lpstr>Logistic Regression</vt:lpstr>
      <vt:lpstr>Multi-Layer Perceptron (MLP)</vt:lpstr>
      <vt:lpstr>Generating Own Datasets</vt:lpstr>
      <vt:lpstr>Denoising Auto-Encoder</vt:lpstr>
      <vt:lpstr>Convolutional Neural Network</vt:lpstr>
      <vt:lpstr>Semantic Segmentation (optional)</vt:lpstr>
      <vt:lpstr>Tensor Board </vt:lpstr>
      <vt:lpstr>Recurrent Neural Network</vt:lpstr>
      <vt:lpstr>Word2vec</vt:lpstr>
      <vt:lpstr>Char-RNN</vt:lpstr>
      <vt:lpstr>Neural style (optional)</vt:lpstr>
      <vt:lpstr>DCGAN</vt:lpstr>
      <vt:lpstr>Mixture Density Network</vt:lpstr>
      <vt:lpstr>Domain Adversarial Network</vt:lpstr>
      <vt:lpstr>Variational Autoencoder (VAE)</vt:lpstr>
      <vt:lpstr>Adversarial Variational Bayes</vt:lpstr>
      <vt:lpstr>Advanced Topics This is optional and I would LOVE to discuss about this with YOU!</vt:lpstr>
      <vt:lpstr>One-Shot Learning</vt:lpstr>
      <vt:lpstr>Domain Adaptation</vt:lpstr>
      <vt:lpstr>Metric Learning</vt:lpstr>
      <vt:lpstr>Memory Network</vt:lpstr>
      <vt:lpstr>Other Interesting Papers</vt:lpstr>
      <vt:lpstr>Uncertainty in Neural Networks</vt:lpstr>
      <vt:lpstr>+ a Hell of a Lot More!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1138</cp:revision>
  <dcterms:created xsi:type="dcterms:W3CDTF">2010-03-17T18:05:41Z</dcterms:created>
  <dcterms:modified xsi:type="dcterms:W3CDTF">2017-05-20T03:02:55Z</dcterms:modified>
</cp:coreProperties>
</file>